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7" r:id="rId5"/>
    <p:sldId id="257" r:id="rId6"/>
    <p:sldId id="269" r:id="rId7"/>
    <p:sldId id="274" r:id="rId8"/>
    <p:sldId id="271" r:id="rId9"/>
    <p:sldId id="272" r:id="rId10"/>
    <p:sldId id="258" r:id="rId11"/>
    <p:sldId id="259" r:id="rId12"/>
    <p:sldId id="260" r:id="rId13"/>
    <p:sldId id="262" r:id="rId14"/>
    <p:sldId id="263" r:id="rId15"/>
    <p:sldId id="265" r:id="rId16"/>
    <p:sldId id="268" r:id="rId17"/>
    <p:sldId id="264" r:id="rId18"/>
    <p:sldId id="273" r:id="rId19"/>
    <p:sldId id="277" r:id="rId20"/>
    <p:sldId id="276" r:id="rId21"/>
    <p:sldId id="281" r:id="rId22"/>
    <p:sldId id="270" r:id="rId23"/>
    <p:sldId id="266" r:id="rId24"/>
    <p:sldId id="275" r:id="rId25"/>
    <p:sldId id="280" r:id="rId26"/>
    <p:sldId id="278" r:id="rId27"/>
    <p:sldId id="279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D9BDB-8402-45AE-9627-9ACDD3A5F89E}" v="57" dt="2024-10-08T12:11:37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60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7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4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0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1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91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12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28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2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59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B8B44-A6C5-4A5E-80E4-E99D5034FBA1}" type="datetimeFigureOut">
              <a:rPr lang="en-GB" smtClean="0"/>
              <a:t>08/10/2024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21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7CB1-826D-3E32-925B-1F51842A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endParaRPr lang="en-GB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7D49-9195-3E53-FE6E-020C49697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951" y="4216344"/>
            <a:ext cx="2895600" cy="1289676"/>
          </a:xfrm>
        </p:spPr>
        <p:txBody>
          <a:bodyPr anchor="t">
            <a:normAutofit/>
          </a:bodyPr>
          <a:lstStyle/>
          <a:p>
            <a:endParaRPr lang="en-GB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77F7888F-68D3-B715-4390-DBECFC4F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7168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ECA5D-25AB-3B65-FC03-243FE188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42" y="1989666"/>
            <a:ext cx="4451432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4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84F46-7A8A-EF37-C21E-4BFC7471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0" y="-15951"/>
            <a:ext cx="6094476" cy="3444950"/>
          </a:xfrm>
        </p:spPr>
        <p:txBody>
          <a:bodyPr>
            <a:normAutofit/>
          </a:bodyPr>
          <a:lstStyle/>
          <a:p>
            <a:r>
              <a:rPr lang="en-US" sz="6000" dirty="0"/>
              <a:t>Understanding how Vim works</a:t>
            </a:r>
            <a:endParaRPr lang="en-GB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68F4-6FFF-590F-903E-CFDC5560E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5" y="-15951"/>
            <a:ext cx="6096001" cy="3429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Vim is a modal text editor, which means you have different mode, and different shortcut for each mode, somewhat like driving a car and changing gears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2D656-2634-556A-0495-BA3AB1F6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429000"/>
            <a:ext cx="6096001" cy="3429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D4C35-C10F-EA17-C343-89905470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29001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0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493E3-A432-3BC9-3094-56925A3D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9" y="-18276"/>
            <a:ext cx="5406947" cy="2713349"/>
          </a:xfrm>
        </p:spPr>
        <p:txBody>
          <a:bodyPr>
            <a:normAutofit/>
          </a:bodyPr>
          <a:lstStyle/>
          <a:p>
            <a:r>
              <a:rPr lang="en-US" sz="4800" dirty="0"/>
              <a:t>Let’s start using Vim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9C0D-B8A4-5436-6E9E-509EDA20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00403"/>
            <a:ext cx="5293895" cy="3957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Enough with the talks, now let’s start trying out Vim…</a:t>
            </a:r>
            <a:endParaRPr lang="en-GB" sz="2000" dirty="0"/>
          </a:p>
        </p:txBody>
      </p:sp>
      <p:pic>
        <p:nvPicPr>
          <p:cNvPr id="6146" name="Picture 2" descr="Vim user: *runs circles around me with hjkl* : r/ProgrammerHumor">
            <a:extLst>
              <a:ext uri="{FF2B5EF4-FFF2-40B4-BE49-F238E27FC236}">
                <a16:creationId xmlns:a16="http://schemas.microsoft.com/office/drawing/2014/main" id="{560CF165-2E37-0DD6-F911-726EB858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 r="5" b="5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62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4A8-8065-7214-1A4E-AAEC5E52B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25" y="0"/>
            <a:ext cx="11291350" cy="1325563"/>
          </a:xfrm>
        </p:spPr>
        <p:txBody>
          <a:bodyPr/>
          <a:lstStyle/>
          <a:p>
            <a:pPr algn="ctr"/>
            <a:r>
              <a:rPr lang="en-US" dirty="0"/>
              <a:t>Getting start with a .</a:t>
            </a:r>
            <a:r>
              <a:rPr lang="en-US" dirty="0" err="1"/>
              <a:t>vimrc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178B-59F7-284F-3218-9B321AEAA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25" y="1325563"/>
            <a:ext cx="11291350" cy="5142640"/>
          </a:xfrm>
          <a:solidFill>
            <a:schemeClr val="bg2">
              <a:lumMod val="25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b="0" i="0" dirty="0">
                <a:solidFill>
                  <a:schemeClr val="bg1"/>
                </a:solidFill>
                <a:effectLst/>
                <a:latin typeface="-apple-system"/>
              </a:rPr>
              <a:t>A </a:t>
            </a:r>
            <a:r>
              <a:rPr lang="en-GB" b="1" i="0" dirty="0" err="1">
                <a:solidFill>
                  <a:schemeClr val="bg1"/>
                </a:solidFill>
                <a:effectLst/>
                <a:latin typeface="-apple-system"/>
              </a:rPr>
              <a:t>vimrc</a:t>
            </a:r>
            <a:r>
              <a:rPr lang="en-GB" b="0" i="0" dirty="0">
                <a:solidFill>
                  <a:schemeClr val="bg1"/>
                </a:solidFill>
                <a:effectLst/>
                <a:latin typeface="-apple-system"/>
              </a:rPr>
              <a:t> file is a configuration file for the Vim text editor. The name “</a:t>
            </a:r>
            <a:r>
              <a:rPr lang="en-GB" b="0" i="0" dirty="0" err="1">
                <a:solidFill>
                  <a:schemeClr val="bg1"/>
                </a:solidFill>
                <a:effectLst/>
                <a:latin typeface="-apple-system"/>
              </a:rPr>
              <a:t>vimrc</a:t>
            </a:r>
            <a:r>
              <a:rPr lang="en-GB" b="0" i="0" dirty="0">
                <a:solidFill>
                  <a:schemeClr val="bg1"/>
                </a:solidFill>
                <a:effectLst/>
                <a:latin typeface="-apple-system"/>
              </a:rPr>
              <a:t>” stands for “Vim run commands.” This file contains settings and commands that Vim executes every time it starts. </a:t>
            </a:r>
          </a:p>
          <a:p>
            <a:pPr marL="0" indent="0">
              <a:buNone/>
            </a:pPr>
            <a:r>
              <a:rPr lang="en-GB" sz="4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"--------------------------------------------------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colorscheme</a:t>
            </a:r>
            <a:r>
              <a:rPr lang="en-GB" sz="4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elflord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"--------------------------------------------------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Show line numbers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sz="4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"--------------------------------------------------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Enable syntax highlighting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lang="en-GB" sz="4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</a:t>
            </a:r>
            <a:endParaRPr lang="en-GB" sz="45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731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F52A-5890-91DE-6E44-082339A1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won’t need the mouse but…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B4DCF-A6E8-C799-6606-7EB2EFE1BA3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>
              <a:lumMod val="2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"--------------------------------------------------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Enable mouse support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mouse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6" name="Picture 2" descr="Amazon Basics - Mouse ottico nero con USB e 3 pulsanti per Windows e Mac OS  X">
            <a:extLst>
              <a:ext uri="{FF2B5EF4-FFF2-40B4-BE49-F238E27FC236}">
                <a16:creationId xmlns:a16="http://schemas.microsoft.com/office/drawing/2014/main" id="{F186DBAF-6ECA-FE0D-AFE2-AA4C3E57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811866"/>
            <a:ext cx="4419599" cy="441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A059-F0C6-DCA4-8D77-479F187A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Vim for </a:t>
            </a:r>
            <a:r>
              <a:rPr lang="en-US" dirty="0" err="1"/>
              <a:t>Norminette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B6BD-2236-A553-D194-101568ED886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Those settings can be useful for </a:t>
            </a:r>
            <a:r>
              <a:rPr lang="en-US" dirty="0" err="1">
                <a:solidFill>
                  <a:schemeClr val="bg1"/>
                </a:solidFill>
              </a:rPr>
              <a:t>norminette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"---------------------------------------------------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textwidth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colorcolumn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Show tabs as ➡ and spaces as · (Unicode special)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listchars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tab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:➡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,space:·</a:t>
            </a:r>
          </a:p>
          <a:p>
            <a:pPr marL="0" indent="0">
              <a:buNone/>
            </a:pP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list</a:t>
            </a: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Customize </a:t>
            </a:r>
            <a:r>
              <a:rPr lang="en-GB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colors</a:t>
            </a:r>
            <a:r>
              <a:rPr lang="en-GB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for the special characters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highlight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SpecialKey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ctermfg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DarkGray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guifg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DarkGray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82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A210B-DCC6-6A07-3CDA-49412D46C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15"/>
            <a:ext cx="4555235" cy="276064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Vim motions</a:t>
            </a:r>
            <a:endParaRPr lang="en-GB" sz="8000" dirty="0"/>
          </a:p>
        </p:txBody>
      </p:sp>
      <p:pic>
        <p:nvPicPr>
          <p:cNvPr id="1028" name="Picture 4" descr="Here is why vim uses hjkl keys as arrow keys">
            <a:extLst>
              <a:ext uri="{FF2B5EF4-FFF2-40B4-BE49-F238E27FC236}">
                <a16:creationId xmlns:a16="http://schemas.microsoft.com/office/drawing/2014/main" id="{B01D3431-472F-E85D-1CE0-5C8BD1B75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0" r="1" b="1"/>
          <a:stretch/>
        </p:blipFill>
        <p:spPr bwMode="auto">
          <a:xfrm>
            <a:off x="4555236" y="6"/>
            <a:ext cx="7636763" cy="276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1026" name="Picture 2" descr="wasd, direzione, tasti di gioco sulla tastiera. modello di icona vettoriale  7382358 Arte vettoriale a Vecteezy">
            <a:extLst>
              <a:ext uri="{FF2B5EF4-FFF2-40B4-BE49-F238E27FC236}">
                <a16:creationId xmlns:a16="http://schemas.microsoft.com/office/drawing/2014/main" id="{35232A5C-7D3A-13A6-2DF4-448A26299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7" r="-4" b="-4"/>
          <a:stretch/>
        </p:blipFill>
        <p:spPr bwMode="auto">
          <a:xfrm>
            <a:off x="-1" y="2826737"/>
            <a:ext cx="4565779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8FDC1-6EAF-491E-6D69-DA4727D8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40" y="2794733"/>
            <a:ext cx="7636762" cy="40674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000" dirty="0"/>
              <a:t>Vim motions are a way to move around in </a:t>
            </a:r>
            <a:r>
              <a:rPr lang="en-US" sz="4000" dirty="0">
                <a:solidFill>
                  <a:srgbClr val="FF0000"/>
                </a:solidFill>
              </a:rPr>
              <a:t>NORMAL</a:t>
            </a:r>
            <a:r>
              <a:rPr lang="en-US" sz="4000" dirty="0"/>
              <a:t> mode, if mastered correctly, they can save you a lot of time</a:t>
            </a:r>
            <a:endParaRPr lang="en-GB" sz="4000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77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719A7-6860-ADC4-CBC3-EC8814B47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Motions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E1131-189B-F3CA-BEA6-5724025EE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Starting from </a:t>
            </a:r>
            <a:r>
              <a:rPr lang="en-GB" dirty="0">
                <a:solidFill>
                  <a:srgbClr val="FF0000"/>
                </a:solidFill>
              </a:rPr>
              <a:t>k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j</a:t>
            </a:r>
            <a:r>
              <a:rPr lang="en-GB" dirty="0"/>
              <a:t>, we move on to a </a:t>
            </a:r>
            <a:r>
              <a:rPr lang="en-GB" dirty="0">
                <a:solidFill>
                  <a:srgbClr val="FF0000"/>
                </a:solidFill>
              </a:rPr>
              <a:t>faster</a:t>
            </a:r>
            <a:r>
              <a:rPr lang="en-GB" dirty="0"/>
              <a:t> way of </a:t>
            </a:r>
            <a:r>
              <a:rPr lang="en-GB" dirty="0" err="1"/>
              <a:t>maneuvering</a:t>
            </a:r>
            <a:r>
              <a:rPr lang="en-GB" dirty="0"/>
              <a:t> vertically with: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}</a:t>
            </a:r>
            <a:r>
              <a:rPr lang="en-GB" dirty="0">
                <a:highlight>
                  <a:srgbClr val="000000"/>
                </a:highlight>
              </a:rPr>
              <a:t>	</a:t>
            </a:r>
            <a:r>
              <a:rPr lang="en-GB" dirty="0"/>
              <a:t>		jumps entire </a:t>
            </a:r>
            <a:r>
              <a:rPr lang="en-GB" dirty="0">
                <a:solidFill>
                  <a:srgbClr val="FF0000"/>
                </a:solidFill>
              </a:rPr>
              <a:t>paragraphs</a:t>
            </a:r>
            <a:r>
              <a:rPr lang="en-GB" dirty="0"/>
              <a:t> downwards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{	</a:t>
            </a:r>
            <a:r>
              <a:rPr lang="en-GB" dirty="0">
                <a:solidFill>
                  <a:schemeClr val="accent6"/>
                </a:solidFill>
              </a:rPr>
              <a:t>		</a:t>
            </a:r>
            <a:r>
              <a:rPr lang="en-GB" dirty="0"/>
              <a:t>similarly but upwards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you can jump with numbers, there are two way to do so…</a:t>
            </a:r>
          </a:p>
        </p:txBody>
      </p:sp>
    </p:spTree>
    <p:extLst>
      <p:ext uri="{BB962C8B-B14F-4D97-AF65-F5344CB8AC3E}">
        <p14:creationId xmlns:p14="http://schemas.microsoft.com/office/powerpoint/2010/main" val="912611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1F4D2-A8BC-EFCF-54C5-80453721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Motions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B07AC-B5D7-54AA-FE38-B75A096BF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You can use the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w</a:t>
            </a:r>
            <a:r>
              <a:rPr lang="en-GB" dirty="0"/>
              <a:t> (word) command to jump to the beginning of the next word…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b</a:t>
            </a:r>
            <a:r>
              <a:rPr lang="en-GB" dirty="0"/>
              <a:t> (back) to jump to the beginning of a word backwards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e</a:t>
            </a:r>
            <a:r>
              <a:rPr lang="en-GB" dirty="0"/>
              <a:t> (end) to jump to the end of a word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Use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f</a:t>
            </a:r>
            <a:r>
              <a:rPr lang="en-GB" dirty="0"/>
              <a:t>{character} (find) to move to the next occurrence of a character in a line. For instance, f" sends you to the next occurrence of a double quote.</a:t>
            </a:r>
          </a:p>
          <a:p>
            <a:pPr marL="0" indent="0">
              <a:buNone/>
            </a:pPr>
            <a:r>
              <a:rPr lang="en-GB" dirty="0"/>
              <a:t>If your target is behind the cursor you can use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F</a:t>
            </a:r>
            <a:r>
              <a:rPr lang="en-GB" dirty="0"/>
              <a:t>{character} to find the previous occurrence of a character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0</a:t>
            </a:r>
            <a:r>
              <a:rPr lang="en-GB" dirty="0"/>
              <a:t> move to the beginning of the line. 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$</a:t>
            </a:r>
            <a:r>
              <a:rPr lang="en-GB" dirty="0"/>
              <a:t> move to the end of the line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13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D4E-F568-39C9-7F78-1A0F3E39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into insert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E174-75AE-5263-A06D-011BC45D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 err="1">
                <a:solidFill>
                  <a:schemeClr val="accent6"/>
                </a:solidFill>
                <a:highlight>
                  <a:srgbClr val="000000"/>
                </a:highlight>
              </a:rPr>
              <a:t>i</a:t>
            </a:r>
            <a:r>
              <a:rPr lang="en-GB" dirty="0"/>
              <a:t>” to enter insert mode before the cursor.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I</a:t>
            </a:r>
            <a:r>
              <a:rPr lang="en-GB" dirty="0"/>
              <a:t>” to enter insert mode at the beginning of the current line.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a</a:t>
            </a:r>
            <a:r>
              <a:rPr lang="en-GB" dirty="0"/>
              <a:t>” to enter insert mode after the cursor.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A</a:t>
            </a:r>
            <a:r>
              <a:rPr lang="en-GB" dirty="0"/>
              <a:t>” to enter insert mode at the end of the current line.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o</a:t>
            </a:r>
            <a:r>
              <a:rPr lang="en-GB" dirty="0"/>
              <a:t>” to open a new line below the current line and enter insert mode.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“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O</a:t>
            </a:r>
            <a:r>
              <a:rPr lang="en-GB" dirty="0"/>
              <a:t>” to open a new line above the current line and enter insert mode.</a:t>
            </a:r>
          </a:p>
        </p:txBody>
      </p:sp>
    </p:spTree>
    <p:extLst>
      <p:ext uri="{BB962C8B-B14F-4D97-AF65-F5344CB8AC3E}">
        <p14:creationId xmlns:p14="http://schemas.microsoft.com/office/powerpoint/2010/main" val="199246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AA47-22EE-054D-376A-668C1DC9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Copy and Paste (only the basics)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A7345-362E-B8F3-9BA0-BCFE06F50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rgbClr val="FF0000"/>
                </a:solidFill>
              </a:rPr>
              <a:t>D</a:t>
            </a:r>
            <a:r>
              <a:rPr lang="en-US" sz="6600" dirty="0"/>
              <a:t>ELETE </a:t>
            </a:r>
            <a:r>
              <a:rPr lang="en-US" sz="6600" dirty="0">
                <a:solidFill>
                  <a:srgbClr val="FF0000"/>
                </a:solidFill>
              </a:rPr>
              <a:t>dd </a:t>
            </a:r>
          </a:p>
          <a:p>
            <a:pPr marL="0" indent="0">
              <a:buNone/>
            </a:pPr>
            <a:r>
              <a:rPr lang="en-US" sz="6600" dirty="0">
                <a:solidFill>
                  <a:srgbClr val="FF0000"/>
                </a:solidFill>
              </a:rPr>
              <a:t>Y</a:t>
            </a:r>
            <a:r>
              <a:rPr lang="en-US" sz="6600" dirty="0"/>
              <a:t>ANK </a:t>
            </a:r>
            <a:r>
              <a:rPr lang="en-US" sz="6600" dirty="0" err="1">
                <a:solidFill>
                  <a:srgbClr val="FF0000"/>
                </a:solidFill>
              </a:rPr>
              <a:t>yy</a:t>
            </a:r>
            <a:endParaRPr lang="en-US" sz="6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600" dirty="0"/>
              <a:t>We are not going to much into details with  registers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596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6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37542-ED03-B756-E264-41908BEF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dirty="0"/>
              <a:t>Other text editor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71DBFC-94B2-6C41-D9E1-45738868D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000" dirty="0"/>
              <a:t>Nano							Emacs</a:t>
            </a:r>
          </a:p>
        </p:txBody>
      </p:sp>
      <p:sp>
        <p:nvSpPr>
          <p:cNvPr id="206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pload.wikimedia.org/wikipedia/commons/9/97/GNU-Na...">
            <a:extLst>
              <a:ext uri="{FF2B5EF4-FFF2-40B4-BE49-F238E27FC236}">
                <a16:creationId xmlns:a16="http://schemas.microsoft.com/office/drawing/2014/main" id="{813DAA69-E8E2-B2E6-10FF-23E46C13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0366" y="2642616"/>
            <a:ext cx="359376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612542-E03E-9598-6A15-46CAE839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8812" y="2642616"/>
            <a:ext cx="3605784" cy="36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0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E1A-BC77-126F-2361-82B4654C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autocomplete					</a:t>
            </a:r>
            <a:r>
              <a:rPr lang="en-US" dirty="0" err="1">
                <a:solidFill>
                  <a:srgbClr val="FF0000"/>
                </a:solidFill>
              </a:rPr>
              <a:t>cntrl</a:t>
            </a:r>
            <a:r>
              <a:rPr lang="en-US" dirty="0">
                <a:solidFill>
                  <a:srgbClr val="FF0000"/>
                </a:solidFill>
              </a:rPr>
              <a:t>-p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26" name="Picture 2" descr="Vim &quot;preview&quot; tab pops-up when selecting a suggestion from autocomplete -  Stack Overflow">
            <a:extLst>
              <a:ext uri="{FF2B5EF4-FFF2-40B4-BE49-F238E27FC236}">
                <a16:creationId xmlns:a16="http://schemas.microsoft.com/office/drawing/2014/main" id="{4960674C-6195-AC70-29E0-507DD285EE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4" y="1773382"/>
            <a:ext cx="10087037" cy="50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5796-38C6-2802-0E5C-5A0E89AB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windows management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3A6C-1FF7-1517-64F3-9B56DCB0D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9310"/>
            <a:ext cx="12192000" cy="54586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:Lex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:Rex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"----------------------*** </a:t>
            </a:r>
            <a:r>
              <a:rPr lang="en-GB" sz="4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Netrw</a:t>
            </a: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***--------------------- 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Open </a:t>
            </a:r>
            <a:r>
              <a:rPr lang="en-GB" sz="4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Netrw</a:t>
            </a: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when Vim starts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autocmd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VimEnter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GB" sz="4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Vexplore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Set </a:t>
            </a:r>
            <a:r>
              <a:rPr lang="en-GB" sz="4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Netrw</a:t>
            </a: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to open in a vertical split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g:</a:t>
            </a:r>
            <a:r>
              <a:rPr lang="en-GB" sz="4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netrw_winsize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Hide some unnecessary details in </a:t>
            </a:r>
            <a:r>
              <a:rPr lang="en-GB" sz="4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Netrw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g:</a:t>
            </a:r>
            <a:r>
              <a:rPr lang="en-GB" sz="4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netrw_banner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g:</a:t>
            </a:r>
            <a:r>
              <a:rPr lang="en-GB" sz="4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netrw_liststyle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4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g:</a:t>
            </a:r>
            <a:r>
              <a:rPr lang="en-GB" sz="4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netrw_browse_split</a:t>
            </a:r>
            <a:r>
              <a:rPr lang="en-GB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4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GB" sz="4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press </a:t>
            </a:r>
            <a:r>
              <a:rPr lang="en-US" dirty="0">
                <a:solidFill>
                  <a:schemeClr val="accent6"/>
                </a:solidFill>
                <a:highlight>
                  <a:srgbClr val="000000"/>
                </a:highlight>
              </a:rPr>
              <a:t>enter</a:t>
            </a:r>
            <a:r>
              <a:rPr lang="en-US" dirty="0"/>
              <a:t>, it will open to the next tab, </a:t>
            </a:r>
          </a:p>
          <a:p>
            <a:pPr marL="0" indent="0">
              <a:buNone/>
            </a:pPr>
            <a:r>
              <a:rPr lang="en-US" dirty="0"/>
              <a:t>If you press  </a:t>
            </a:r>
            <a:r>
              <a:rPr lang="en-US" dirty="0">
                <a:solidFill>
                  <a:schemeClr val="accent6"/>
                </a:solidFill>
                <a:highlight>
                  <a:srgbClr val="000000"/>
                </a:highlight>
              </a:rPr>
              <a:t>  t  </a:t>
            </a:r>
            <a:r>
              <a:rPr lang="en-US" dirty="0"/>
              <a:t>, it will open another tab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0583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B6B3-C5CA-05B5-EC1A-F826FA63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up text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18E745-59C9-DA09-7E80-AB26308BE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To move vertically even faster when you have a target in mind, your best option is to search for that target with the /{pattern}</a:t>
            </a:r>
          </a:p>
        </p:txBody>
      </p:sp>
    </p:spTree>
    <p:extLst>
      <p:ext uri="{BB962C8B-B14F-4D97-AF65-F5344CB8AC3E}">
        <p14:creationId xmlns:p14="http://schemas.microsoft.com/office/powerpoint/2010/main" val="67611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F0FC-7EEC-FADF-2759-0991E2C5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Replace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2C00-EAE3-044E-CCA5-C2174120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:%s/old/new/g</a:t>
            </a:r>
            <a:r>
              <a:rPr lang="en-GB" dirty="0">
                <a:highlight>
                  <a:srgbClr val="000000"/>
                </a:highlight>
              </a:rPr>
              <a:t> </a:t>
            </a:r>
            <a:r>
              <a:rPr lang="en-GB" dirty="0"/>
              <a:t>- replace all old with new throughout file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:%s/old/new/</a:t>
            </a:r>
            <a:r>
              <a:rPr lang="en-GB" dirty="0" err="1">
                <a:solidFill>
                  <a:schemeClr val="accent6"/>
                </a:solidFill>
                <a:highlight>
                  <a:srgbClr val="000000"/>
                </a:highlight>
              </a:rPr>
              <a:t>gc</a:t>
            </a:r>
            <a:r>
              <a:rPr lang="en-GB" dirty="0">
                <a:solidFill>
                  <a:schemeClr val="accent6"/>
                </a:solidFill>
                <a:highlight>
                  <a:srgbClr val="000000"/>
                </a:highlight>
              </a:rPr>
              <a:t> </a:t>
            </a:r>
            <a:r>
              <a:rPr lang="en-GB" dirty="0"/>
              <a:t>- replace all old with new throughout file with confirmations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Sometimes it better to do that in visual mode…</a:t>
            </a:r>
          </a:p>
        </p:txBody>
      </p:sp>
    </p:spTree>
    <p:extLst>
      <p:ext uri="{BB962C8B-B14F-4D97-AF65-F5344CB8AC3E}">
        <p14:creationId xmlns:p14="http://schemas.microsoft.com/office/powerpoint/2010/main" val="420470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19DC-B2E4-5690-48CF-EDC15EB6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8" y="365125"/>
            <a:ext cx="6398472" cy="1325563"/>
          </a:xfrm>
        </p:spPr>
        <p:txBody>
          <a:bodyPr/>
          <a:lstStyle/>
          <a:p>
            <a:r>
              <a:rPr lang="en-US" dirty="0"/>
              <a:t>Integration with </a:t>
            </a:r>
            <a:r>
              <a:rPr lang="en-US" dirty="0" err="1"/>
              <a:t>Makefiles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4231-AB50-C10B-339E-C2836DB22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8" y="1825624"/>
            <a:ext cx="6398472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Vim is well integrated with Make too, I will show you how you can </a:t>
            </a:r>
            <a:r>
              <a:rPr lang="en-US" dirty="0" err="1"/>
              <a:t>lauch</a:t>
            </a:r>
            <a:r>
              <a:rPr lang="en-US" dirty="0"/>
              <a:t> make from inside Vim, and if there are any compilation issues, Vim will automatically bring you to the line where the error occurred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A3B15-F762-07F3-E392-D8D25BB9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16" t="-1302" r="27407" b="1"/>
          <a:stretch/>
        </p:blipFill>
        <p:spPr>
          <a:xfrm>
            <a:off x="6457740" y="-75143"/>
            <a:ext cx="5734261" cy="693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9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B37B6B-05BC-9BC4-4657-A35FA9143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751" b="99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C956-BDBD-F284-A805-E2B9E1477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" y="0"/>
            <a:ext cx="6106314" cy="1299410"/>
          </a:xfrm>
        </p:spPr>
        <p:txBody>
          <a:bodyPr anchor="b">
            <a:noAutofit/>
          </a:bodyPr>
          <a:lstStyle/>
          <a:p>
            <a:r>
              <a:rPr lang="en-US" sz="9600" dirty="0"/>
              <a:t>Who am I ?</a:t>
            </a:r>
            <a:endParaRPr lang="en-GB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055D-6E94-3804-89FE-8F5D76080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" y="1215711"/>
            <a:ext cx="6075278" cy="56385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I am a student here in 42. 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I started coding during the November piscine of 2022.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At first I struggled a lot with Vim, because I couldn’t  remember how to exit or how to save a file.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After finishing the piscine I decide to stick with Vim, and I used it for all my project (Including </a:t>
            </a:r>
            <a:r>
              <a:rPr lang="en-US" sz="2000" dirty="0" err="1"/>
              <a:t>minishell</a:t>
            </a:r>
            <a:r>
              <a:rPr lang="en-US" sz="2000" dirty="0"/>
              <a:t> and </a:t>
            </a:r>
            <a:r>
              <a:rPr lang="en-US" sz="2000" dirty="0" err="1"/>
              <a:t>miniRT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My Vim configuration is available on </a:t>
            </a:r>
            <a:r>
              <a:rPr lang="en-US" sz="2000" dirty="0" err="1"/>
              <a:t>github</a:t>
            </a:r>
            <a:r>
              <a:rPr lang="en-US" sz="2000" dirty="0"/>
              <a:t> if you want to check it out…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363186-CB2D-DB14-1292-A18BBDC4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625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67666-B5DC-CD5D-F8E6-C48991D67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09" t="-1" r="-1" b="4444"/>
          <a:stretch/>
        </p:blipFill>
        <p:spPr>
          <a:xfrm>
            <a:off x="-61878" y="10"/>
            <a:ext cx="7262993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26FA94B-88BA-DB3E-91A3-5C5887E7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115" y="-1"/>
            <a:ext cx="4987836" cy="2564445"/>
          </a:xfrm>
        </p:spPr>
        <p:txBody>
          <a:bodyPr>
            <a:normAutofit/>
          </a:bodyPr>
          <a:lstStyle/>
          <a:p>
            <a:r>
              <a:rPr lang="en-US" sz="6600" dirty="0"/>
              <a:t>Just the tip of the Iceberg</a:t>
            </a:r>
            <a:endParaRPr lang="en-GB" sz="6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442894-2DB0-50C5-6BE4-F02594A0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115" y="2564444"/>
            <a:ext cx="4990885" cy="4293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Vim is extremely powerful, and for this reason we won’t be able to cover all the aspect of this text editor.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is a lot of things that I still don’t know.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are going to cover only the basics today…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81816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1026-845E-8DE3-1E55-23BC4B9D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are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going to cover in this session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24E4-813B-DCD0-781E-BA8143CC2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6381"/>
          </a:xfrm>
        </p:spPr>
        <p:txBody>
          <a:bodyPr/>
          <a:lstStyle/>
          <a:p>
            <a:r>
              <a:rPr lang="en-US" dirty="0"/>
              <a:t>How to install Vim on Windows (there are tutorials online)</a:t>
            </a:r>
          </a:p>
          <a:p>
            <a:r>
              <a:rPr lang="en-US" dirty="0"/>
              <a:t>How to use Vim Macro (I still don’t know it to this day)</a:t>
            </a:r>
          </a:p>
          <a:p>
            <a:r>
              <a:rPr lang="en-US" dirty="0"/>
              <a:t>How to install plugins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F7DD1D-D01A-957A-E2BB-DA7633DC1EA2}"/>
              </a:ext>
            </a:extLst>
          </p:cNvPr>
          <p:cNvSpPr txBox="1">
            <a:spLocks/>
          </p:cNvSpPr>
          <p:nvPr/>
        </p:nvSpPr>
        <p:spPr>
          <a:xfrm>
            <a:off x="838200" y="4926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Do your own research!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07913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1DDE5B-C2DC-2752-7895-0826AE67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81"/>
            <a:ext cx="6005383" cy="2423404"/>
          </a:xfrm>
        </p:spPr>
        <p:txBody>
          <a:bodyPr>
            <a:normAutofit/>
          </a:bodyPr>
          <a:lstStyle/>
          <a:p>
            <a:r>
              <a:rPr lang="en-US" sz="6000" dirty="0"/>
              <a:t>My inspiration for this presentation</a:t>
            </a:r>
            <a:endParaRPr lang="en-GB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7B60A-DF42-19F7-1BCB-D61367EA6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-1482"/>
            <a:ext cx="6092951" cy="23734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Those two “Code-influencer” helped me a lot with their videos, I have linked their videos in my </a:t>
            </a:r>
            <a:r>
              <a:rPr lang="en-US" dirty="0" err="1"/>
              <a:t>Github</a:t>
            </a:r>
            <a:r>
              <a:rPr lang="en-US" dirty="0"/>
              <a:t> page as well</a:t>
            </a:r>
            <a:endParaRPr lang="en-GB" dirty="0"/>
          </a:p>
        </p:txBody>
      </p:sp>
      <p:pic>
        <p:nvPicPr>
          <p:cNvPr id="1026" name="Picture 2" descr="Vim As Your Editor - Introduction - YouTube">
            <a:extLst>
              <a:ext uri="{FF2B5EF4-FFF2-40B4-BE49-F238E27FC236}">
                <a16:creationId xmlns:a16="http://schemas.microsoft.com/office/drawing/2014/main" id="{A2B0438A-6467-E4C9-2B44-C57BF103E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3052580"/>
            <a:ext cx="5073891" cy="380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5C509-F6BD-6352-2D2D-3636A9B7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75" y="3100710"/>
            <a:ext cx="6679626" cy="37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9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463A-77CC-1882-A99A-52E98B4A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C76D-AC12-D7C7-73D7-363A729C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Dev world mourns loss of Vim creator Bram Moolenaar">
            <a:extLst>
              <a:ext uri="{FF2B5EF4-FFF2-40B4-BE49-F238E27FC236}">
                <a16:creationId xmlns:a16="http://schemas.microsoft.com/office/drawing/2014/main" id="{3F762D01-489F-46C9-ECC2-7F9AE7CF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8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Why Vim Is More than Just an Editor – Vim Language, Motions, and Modes  Explained">
            <a:extLst>
              <a:ext uri="{FF2B5EF4-FFF2-40B4-BE49-F238E27FC236}">
                <a16:creationId xmlns:a16="http://schemas.microsoft.com/office/drawing/2014/main" id="{4B7F7256-EDDB-3012-2625-256AEFB962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r="2" b="388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4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C8B4E-7BEE-DFB4-B977-375641E63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Learning curve</a:t>
            </a:r>
            <a:endParaRPr lang="en-GB" sz="60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B225-6C61-A7A9-1BD9-73C3EB82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" y="2807208"/>
            <a:ext cx="492951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The learning curve for Vim is very steep compared to other text editor or IDE, but it is all a matter of Muscle memory and practice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90589-30B9-A27C-7C3D-B5DF23F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37" y="-6445"/>
            <a:ext cx="7263963" cy="686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190FE5E88F6D4FAC9C6D2476E41F27" ma:contentTypeVersion="11" ma:contentTypeDescription="Create a new document." ma:contentTypeScope="" ma:versionID="3ff8f718193d6098ea25b0b1fa55a5f5">
  <xsd:schema xmlns:xsd="http://www.w3.org/2001/XMLSchema" xmlns:xs="http://www.w3.org/2001/XMLSchema" xmlns:p="http://schemas.microsoft.com/office/2006/metadata/properties" xmlns:ns3="fcbbca36-c128-4ad4-9ce6-dcb1e3ede5e0" targetNamespace="http://schemas.microsoft.com/office/2006/metadata/properties" ma:root="true" ma:fieldsID="6bb0bc2e45719603c3927618b68ca32a" ns3:_="">
    <xsd:import namespace="fcbbca36-c128-4ad4-9ce6-dcb1e3ede5e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bbca36-c128-4ad4-9ce6-dcb1e3ede5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3D43BB-6544-4BA5-B66C-E6237CACEB07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fcbbca36-c128-4ad4-9ce6-dcb1e3ede5e0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F55BE16-0F1A-4543-AC10-445AE898D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bbca36-c128-4ad4-9ce6-dcb1e3ede5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3F073D-1776-4B04-9B53-79B96EE9A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4698</TotalTime>
  <Words>985</Words>
  <Application>Microsoft Office PowerPoint</Application>
  <PresentationFormat>Widescreen</PresentationFormat>
  <Paragraphs>116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Consolas</vt:lpstr>
      <vt:lpstr>Office 2013 - 2022 Theme</vt:lpstr>
      <vt:lpstr>PowerPoint Presentation</vt:lpstr>
      <vt:lpstr>Other text editor</vt:lpstr>
      <vt:lpstr>Who am I ?</vt:lpstr>
      <vt:lpstr>Just the tip of the Iceberg</vt:lpstr>
      <vt:lpstr>What we are not going to cover in this session</vt:lpstr>
      <vt:lpstr>My inspiration for this presentation</vt:lpstr>
      <vt:lpstr>PowerPoint Presentation</vt:lpstr>
      <vt:lpstr>PowerPoint Presentation</vt:lpstr>
      <vt:lpstr>Learning curve</vt:lpstr>
      <vt:lpstr>Understanding how Vim works</vt:lpstr>
      <vt:lpstr>Let’s start using Vim</vt:lpstr>
      <vt:lpstr>Getting start with a .vimrc</vt:lpstr>
      <vt:lpstr>When won’t need the mouse but…</vt:lpstr>
      <vt:lpstr>Vim for Norminette</vt:lpstr>
      <vt:lpstr>Vim motions</vt:lpstr>
      <vt:lpstr>Vertical Motions</vt:lpstr>
      <vt:lpstr>Horizontal Motions</vt:lpstr>
      <vt:lpstr>Jump into insert mode</vt:lpstr>
      <vt:lpstr>Vim Copy and Paste (only the basics)</vt:lpstr>
      <vt:lpstr>Vim autocomplete     cntrl-p</vt:lpstr>
      <vt:lpstr>Vim windows management</vt:lpstr>
      <vt:lpstr>Looking up text</vt:lpstr>
      <vt:lpstr>Search and Replace</vt:lpstr>
      <vt:lpstr>Integration with Makefiles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Alessio Tucci</dc:creator>
  <cp:lastModifiedBy>Alessio Tucci</cp:lastModifiedBy>
  <cp:revision>6</cp:revision>
  <dcterms:created xsi:type="dcterms:W3CDTF">2024-09-25T19:22:25Z</dcterms:created>
  <dcterms:modified xsi:type="dcterms:W3CDTF">2024-10-08T12:12:29Z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0x0101008F190FE5E88F6D4FAC9C6D2476E41F27</vt:lpwstr>
  </property>
</Properties>
</file>